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10"/>
  </p:notesMasterIdLst>
  <p:sldIdLst>
    <p:sldId id="262" r:id="rId3"/>
    <p:sldId id="274" r:id="rId4"/>
    <p:sldId id="275" r:id="rId5"/>
    <p:sldId id="259" r:id="rId6"/>
    <p:sldId id="264" r:id="rId7"/>
    <p:sldId id="265" r:id="rId8"/>
    <p:sldId id="266" r:id="rId9"/>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8" d="100"/>
          <a:sy n="88" d="100"/>
        </p:scale>
        <p:origin x="-437" y="-3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200" dirty="0" smtClean="0"/>
            <a:t>Cleaning and Normalization</a:t>
          </a:r>
          <a:endParaRPr lang="en-US" sz="1200" dirty="0"/>
        </a:p>
      </dgm:t>
    </dgm:pt>
    <dgm:pt modelId="{54BC3EB5-4779-4295-B263-A5EE4BC01C72}" cxnId="{AE30458B-DAD5-4515-A0A8-7AF405483E95}" type="parTrans">
      <dgm:prSet/>
      <dgm:spPr/>
      <dgm:t>
        <a:bodyPr/>
        <a:lstStyle/>
        <a:p>
          <a:endParaRPr lang="en-US"/>
        </a:p>
      </dgm:t>
    </dgm:pt>
    <dgm:pt modelId="{D9FB109A-2592-4A30-94DA-80D89CA21E17}" cxnId="{AE30458B-DAD5-4515-A0A8-7AF405483E95}" type="sibTrans">
      <dgm:prSet/>
      <dgm:spPr/>
      <dgm:t>
        <a:bodyPr/>
        <a:lstStyle/>
        <a:p>
          <a:endParaRPr lang="en-US"/>
        </a:p>
      </dgm:t>
    </dgm:pt>
    <dgm:pt modelId="{D456CB0D-7FD2-4EF8-BAE5-7BB68CBD569C}">
      <dgm:prSet/>
      <dgm:spPr/>
      <dgm:t>
        <a:bodyPr/>
        <a:lstStyle/>
        <a:p>
          <a:r>
            <a:rPr lang="en-US" dirty="0" smtClean="0"/>
            <a:t>Cleaning Data Using Interpolate Replace </a:t>
          </a:r>
          <a:r>
            <a:rPr lang="en-US" dirty="0" err="1" smtClean="0"/>
            <a:t>ffill</a:t>
          </a:r>
          <a:r>
            <a:rPr lang="en-US" dirty="0" smtClean="0"/>
            <a:t> mean and </a:t>
          </a:r>
          <a:r>
            <a:rPr lang="en-US" dirty="0" err="1" smtClean="0"/>
            <a:t>meadian</a:t>
          </a:r>
          <a:r>
            <a:rPr lang="en-US" dirty="0" smtClean="0"/>
            <a:t> methods , Normalizing Integer columns</a:t>
          </a:r>
          <a:endParaRPr lang="en-US" dirty="0"/>
        </a:p>
      </dgm:t>
    </dgm:pt>
    <dgm:pt modelId="{2CA6D229-346F-4A50-9D72-6871FD9014D2}" cxnId="{DCC756BF-8846-411D-A43A-9DCD497855F5}" type="parTrans">
      <dgm:prSet/>
      <dgm:spPr/>
      <dgm:t>
        <a:bodyPr/>
        <a:lstStyle/>
        <a:p>
          <a:endParaRPr lang="en-US"/>
        </a:p>
      </dgm:t>
    </dgm:pt>
    <dgm:pt modelId="{89661896-A979-48DD-8B17-88222238DBD0}" cxnId="{DCC756BF-8846-411D-A43A-9DCD497855F5}" type="sibTrans">
      <dgm:prSet/>
      <dgm:spPr/>
      <dgm:t>
        <a:bodyPr/>
        <a:lstStyle/>
        <a:p>
          <a:endParaRPr lang="en-US"/>
        </a:p>
      </dgm:t>
    </dgm:pt>
    <dgm:pt modelId="{E1C50BCF-4341-4FE3-909A-A05E62610686}">
      <dgm:prSet custT="1"/>
      <dgm:spPr/>
      <dgm:t>
        <a:bodyPr/>
        <a:lstStyle/>
        <a:p>
          <a:r>
            <a:rPr lang="en-US" sz="1200" dirty="0" smtClean="0"/>
            <a:t>Graphs And Co-Relation</a:t>
          </a:r>
          <a:endParaRPr lang="en-US" sz="1200" dirty="0"/>
        </a:p>
      </dgm:t>
    </dgm:pt>
    <dgm:pt modelId="{37287D1C-9A77-4D5F-9D2B-78D65EC7BE06}" cxnId="{C746E1DB-6C1C-4011-8F33-80397E2199E4}" type="parTrans">
      <dgm:prSet/>
      <dgm:spPr/>
      <dgm:t>
        <a:bodyPr/>
        <a:lstStyle/>
        <a:p>
          <a:endParaRPr lang="en-US"/>
        </a:p>
      </dgm:t>
    </dgm:pt>
    <dgm:pt modelId="{DA290AD4-4CCE-4E29-8FD8-F344753A610C}" cxnId="{C746E1DB-6C1C-4011-8F33-80397E2199E4}" type="sibTrans">
      <dgm:prSet/>
      <dgm:spPr/>
      <dgm:t>
        <a:bodyPr/>
        <a:lstStyle/>
        <a:p>
          <a:endParaRPr lang="en-US"/>
        </a:p>
      </dgm:t>
    </dgm:pt>
    <dgm:pt modelId="{022A9CC9-DE66-45F5-BC7C-F82FCC7EA29A}">
      <dgm:prSet/>
      <dgm:spPr/>
      <dgm:t>
        <a:bodyPr/>
        <a:lstStyle/>
        <a:p>
          <a:r>
            <a:rPr lang="en-US" dirty="0" smtClean="0"/>
            <a:t>Visualizing using </a:t>
          </a:r>
          <a:r>
            <a:rPr lang="en-US" dirty="0" err="1" smtClean="0"/>
            <a:t>Piechart</a:t>
          </a:r>
          <a:r>
            <a:rPr lang="en-US" dirty="0" smtClean="0"/>
            <a:t> , </a:t>
          </a:r>
          <a:r>
            <a:rPr lang="en-US" dirty="0" err="1" smtClean="0"/>
            <a:t>BarGraph</a:t>
          </a:r>
          <a:r>
            <a:rPr lang="en-US" dirty="0" smtClean="0"/>
            <a:t> , </a:t>
          </a:r>
          <a:r>
            <a:rPr lang="en-US" dirty="0" err="1" smtClean="0"/>
            <a:t>ScatterPlot,Linegraph</a:t>
          </a:r>
          <a:r>
            <a:rPr lang="en-US" dirty="0" smtClean="0"/>
            <a:t> and </a:t>
          </a:r>
          <a:r>
            <a:rPr lang="en-US" dirty="0" err="1" smtClean="0"/>
            <a:t>corelating</a:t>
          </a:r>
          <a:r>
            <a:rPr lang="en-US" dirty="0" smtClean="0"/>
            <a:t> columns of cleaned and unclean data.</a:t>
          </a:r>
          <a:endParaRPr lang="en-US" dirty="0"/>
        </a:p>
      </dgm:t>
    </dgm:pt>
    <dgm:pt modelId="{226D4D88-ED77-4EAA-AB66-FF7829EF4692}" cxnId="{76C2B31A-D28D-4419-9C6D-6AF2C31AACB5}" type="parTrans">
      <dgm:prSet/>
      <dgm:spPr/>
      <dgm:t>
        <a:bodyPr/>
        <a:lstStyle/>
        <a:p>
          <a:endParaRPr lang="en-US"/>
        </a:p>
      </dgm:t>
    </dgm:pt>
    <dgm:pt modelId="{6B616B54-4F7E-4C19-AB07-CF929DE0226E}" cxnId="{76C2B31A-D28D-4419-9C6D-6AF2C31AACB5}" type="sibTrans">
      <dgm:prSet/>
      <dgm:spPr/>
      <dgm:t>
        <a:bodyPr/>
        <a:lstStyle/>
        <a:p>
          <a:endParaRPr lang="en-US"/>
        </a:p>
      </dgm:t>
    </dgm:pt>
    <dgm:pt modelId="{E25CB8D7-2E39-4D62-85A9-BEB48A46DBE6}">
      <dgm:prSet/>
      <dgm:spPr/>
      <dgm:t>
        <a:bodyPr/>
        <a:lstStyle/>
        <a:p>
          <a:r>
            <a:rPr lang="en-US" dirty="0" smtClean="0"/>
            <a:t>Hypothesis Testing</a:t>
          </a:r>
          <a:endParaRPr lang="en-US" dirty="0"/>
        </a:p>
      </dgm:t>
    </dgm:pt>
    <dgm:pt modelId="{864BA4B8-618E-4E49-A6C4-E31689422AD4}" cxnId="{F4C8ED5B-F2B8-499C-B1A5-085EC230F845}" type="parTrans">
      <dgm:prSet/>
      <dgm:spPr/>
      <dgm:t>
        <a:bodyPr/>
        <a:lstStyle/>
        <a:p>
          <a:endParaRPr lang="en-US"/>
        </a:p>
      </dgm:t>
    </dgm:pt>
    <dgm:pt modelId="{6EF84E7B-CD53-49F5-9901-898CB2DB0284}" cxnId="{F4C8ED5B-F2B8-499C-B1A5-085EC230F845}" type="sibTrans">
      <dgm:prSet/>
      <dgm:spPr/>
      <dgm:t>
        <a:bodyPr/>
        <a:lstStyle/>
        <a:p>
          <a:endParaRPr lang="en-US"/>
        </a:p>
      </dgm:t>
    </dgm:pt>
    <dgm:pt modelId="{FEA0EDC1-022C-43AF-809A-43A91E8CBF17}">
      <dgm:prSet/>
      <dgm:spPr/>
      <dgm:t>
        <a:bodyPr/>
        <a:lstStyle/>
        <a:p>
          <a:r>
            <a:rPr lang="en-US" dirty="0" smtClean="0"/>
            <a:t>Testing the hypothesis in varies ways. </a:t>
          </a:r>
          <a:endParaRPr lang="en-US" dirty="0"/>
        </a:p>
      </dgm:t>
    </dgm:pt>
    <dgm:pt modelId="{559973B4-D0F4-4A49-A038-9D777A950745}" cxnId="{3CE090A0-12C1-4496-AFA5-7B8A87A738BD}" type="parTrans">
      <dgm:prSet/>
      <dgm:spPr/>
      <dgm:t>
        <a:bodyPr/>
        <a:lstStyle/>
        <a:p>
          <a:endParaRPr lang="en-US"/>
        </a:p>
      </dgm:t>
    </dgm:pt>
    <dgm:pt modelId="{07076A80-BF1A-4A31-9612-2DC93C15CE8D}" cxnId="{3CE090A0-12C1-4496-AFA5-7B8A87A738BD}" type="sibTrans">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t>
        <a:bodyPr/>
        <a:lstStyle/>
        <a:p>
          <a:endParaRPr lang="en-IN"/>
        </a:p>
      </dgm:t>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t>
        <a:bodyPr/>
        <a:lstStyle/>
        <a:p>
          <a:endParaRPr lang="en-IN"/>
        </a:p>
      </dgm:t>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t>
        <a:bodyPr/>
        <a:lstStyle/>
        <a:p>
          <a:endParaRPr lang="en-IN"/>
        </a:p>
      </dgm:t>
    </dgm:pt>
    <dgm:pt modelId="{6911DFBC-21CD-48DF-ABBF-FD9BC9C03CD5}" type="pres">
      <dgm:prSet presAssocID="{01B965F8-E325-43B3-80B3-B9D1E0388BA4}" presName="ConnectLine" presStyleLbl="sibTrans1D1" presStyleIdx="0" presStyleCnt="3"/>
      <dgm:spPr>
        <a:noFill/>
        <a:ln w="12700" cap="rnd" cmpd="sng" algn="ctr">
          <a:solidFill>
            <a:schemeClr val="accent2">
              <a:hueOff val="0"/>
              <a:satOff val="0"/>
              <a:lumOff val="0"/>
              <a:alphaOff val="0"/>
            </a:schemeClr>
          </a:solid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t>
        <a:bodyPr/>
        <a:lstStyle/>
        <a:p>
          <a:endParaRPr lang="en-IN"/>
        </a:p>
      </dgm:t>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t>
        <a:bodyPr/>
        <a:lstStyle/>
        <a:p>
          <a:endParaRPr lang="en-IN"/>
        </a:p>
      </dgm:t>
    </dgm:pt>
    <dgm:pt modelId="{AF919D7F-7259-4E05-B342-1D05B9BCC6E9}" type="pres">
      <dgm:prSet presAssocID="{E1C50BCF-4341-4FE3-909A-A05E62610686}" presName="ConnectLine" presStyleLbl="sibTrans1D1" presStyleIdx="1" presStyleCnt="3"/>
      <dgm:spPr>
        <a:noFill/>
        <a:ln w="12700" cap="rnd" cmpd="sng" algn="ctr">
          <a:solidFill>
            <a:schemeClr val="accent3">
              <a:hueOff val="0"/>
              <a:satOff val="0"/>
              <a:lumOff val="0"/>
              <a:alphaOff val="0"/>
            </a:schemeClr>
          </a:solid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t>
        <a:bodyPr/>
        <a:lstStyle/>
        <a:p>
          <a:endParaRPr lang="en-IN"/>
        </a:p>
      </dgm:t>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t>
        <a:bodyPr/>
        <a:lstStyle/>
        <a:p>
          <a:endParaRPr lang="en-IN"/>
        </a:p>
      </dgm:t>
    </dgm:pt>
    <dgm:pt modelId="{8A9E5CF4-2F25-4BBC-A950-02A60473523B}" type="pres">
      <dgm:prSet presAssocID="{E25CB8D7-2E39-4D62-85A9-BEB48A46DBE6}" presName="ConnectLine" presStyleLbl="sibTrans1D1" presStyleIdx="2" presStyleCnt="3"/>
      <dgm:spPr>
        <a:noFill/>
        <a:ln w="12700" cap="rnd" cmpd="sng" algn="ctr">
          <a:solidFill>
            <a:schemeClr val="accent4">
              <a:hueOff val="0"/>
              <a:satOff val="0"/>
              <a:lumOff val="0"/>
              <a:alphaOff val="0"/>
            </a:schemeClr>
          </a:solid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DCC756BF-8846-411D-A43A-9DCD497855F5}" srcId="{01B965F8-E325-43B3-80B3-B9D1E0388BA4}" destId="{D456CB0D-7FD2-4EF8-BAE5-7BB68CBD569C}" srcOrd="0" destOrd="0" parTransId="{2CA6D229-346F-4A50-9D72-6871FD9014D2}" sibTransId="{89661896-A979-48DD-8B17-88222238DBD0}"/>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989D822B-01B2-45F1-A466-D22375C2AB4C}" type="presOf" srcId="{E1C50BCF-4341-4FE3-909A-A05E62610686}" destId="{EDE11A06-3DEF-486B-9673-4DC5E2D80D9C}"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76C2B31A-D28D-4419-9C6D-6AF2C31AACB5}" srcId="{E1C50BCF-4341-4FE3-909A-A05E62610686}" destId="{022A9CC9-DE66-45F5-BC7C-F82FCC7EA29A}" srcOrd="0" destOrd="0" parTransId="{226D4D88-ED77-4EAA-AB66-FF7829EF4692}" sibTransId="{6B616B54-4F7E-4C19-AB07-CF929DE0226E}"/>
    <dgm:cxn modelId="{B2BFDD2C-64A4-4FC8-9A2C-1E79A259E4F0}" type="presOf" srcId="{05317A65-8390-4E3C-8A24-9C1005BCEABA}" destId="{21DB2E86-F8E7-4B1C-B627-ACD6FF82C933}" srcOrd="0" destOrd="0" presId="urn:microsoft.com/office/officeart/2016/7/layout/HexagonTimeline"/>
    <dgm:cxn modelId="{B30A3231-E5B5-4C0F-BC2E-D6D1D9B013A7}" type="presOf" srcId="{FEA0EDC1-022C-43AF-809A-43A91E8CBF17}" destId="{C3DB419D-F96C-4963-B206-13676A2943F3}" srcOrd="0" destOrd="0" presId="urn:microsoft.com/office/officeart/2016/7/layout/HexagonTimeline"/>
    <dgm:cxn modelId="{031A55F3-0C0B-415B-8E9D-1B67174898D6}" type="presOf" srcId="{E25CB8D7-2E39-4D62-85A9-BEB48A46DBE6}" destId="{3D9221B5-6AB1-4227-A723-EA59CE02D603}" srcOrd="0" destOrd="0" presId="urn:microsoft.com/office/officeart/2016/7/layout/HexagonTimeline"/>
    <dgm:cxn modelId="{D6E0E388-226B-43F1-A34D-BC32D429467F}" type="presOf" srcId="{D456CB0D-7FD2-4EF8-BAE5-7BB68CBD569C}" destId="{6618B835-ADB2-48AA-B08B-7E51A8BB71CC}" srcOrd="0" destOrd="0" presId="urn:microsoft.com/office/officeart/2016/7/layout/HexagonTimeline"/>
    <dgm:cxn modelId="{3CE090A0-12C1-4496-AFA5-7B8A87A738BD}" srcId="{E25CB8D7-2E39-4D62-85A9-BEB48A46DBE6}" destId="{FEA0EDC1-022C-43AF-809A-43A91E8CBF17}" srcOrd="0" destOrd="0" parTransId="{559973B4-D0F4-4A49-A038-9D777A950745}" sibTransId="{07076A80-BF1A-4A31-9612-2DC93C15CE8D}"/>
    <dgm:cxn modelId="{901F956E-FC36-406E-8392-70353A0F1EF0}" type="presOf" srcId="{022A9CC9-DE66-45F5-BC7C-F82FCC7EA29A}" destId="{821E9535-3955-41B1-B9EF-F7FB631B126B}"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519614" y="1618424"/>
          <a:ext cx="2644602" cy="441388"/>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533400">
            <a:lnSpc>
              <a:spcPct val="90000"/>
            </a:lnSpc>
            <a:spcBef>
              <a:spcPct val="0"/>
            </a:spcBef>
            <a:spcAft>
              <a:spcPct val="35000"/>
            </a:spcAft>
          </a:pPr>
          <a:r>
            <a:rPr lang="en-US" sz="1200" kern="1200" dirty="0" smtClean="0"/>
            <a:t>Cleaning and Normalization</a:t>
          </a:r>
          <a:endParaRPr lang="en-US" sz="1200" kern="1200" dirty="0"/>
        </a:p>
      </dsp:txBody>
      <dsp:txXfrm>
        <a:off x="519614" y="1618424"/>
        <a:ext cx="2556324" cy="441388"/>
      </dsp:txXfrm>
    </dsp:sp>
    <dsp:sp modelId="{6618B835-ADB2-48AA-B08B-7E51A8BB71CC}">
      <dsp:nvSpPr>
        <dsp:cNvPr id="0" name=""/>
        <dsp:cNvSpPr/>
      </dsp:nvSpPr>
      <dsp:spPr>
        <a:xfrm>
          <a:off x="5385"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b" anchorCtr="1">
          <a:noAutofit/>
        </a:bodyPr>
        <a:lstStyle/>
        <a:p>
          <a:pPr lvl="0" algn="ctr" defTabSz="666750">
            <a:lnSpc>
              <a:spcPct val="90000"/>
            </a:lnSpc>
            <a:spcBef>
              <a:spcPct val="0"/>
            </a:spcBef>
            <a:spcAft>
              <a:spcPct val="35000"/>
            </a:spcAft>
          </a:pPr>
          <a:r>
            <a:rPr lang="en-US" sz="1500" kern="1200" dirty="0" smtClean="0"/>
            <a:t>Cleaning Data Using Interpolate Replace </a:t>
          </a:r>
          <a:r>
            <a:rPr lang="en-US" sz="1500" kern="1200" dirty="0" err="1" smtClean="0"/>
            <a:t>ffill</a:t>
          </a:r>
          <a:r>
            <a:rPr lang="en-US" sz="1500" kern="1200" dirty="0" smtClean="0"/>
            <a:t> mean and </a:t>
          </a:r>
          <a:r>
            <a:rPr lang="en-US" sz="1500" kern="1200" dirty="0" err="1" smtClean="0"/>
            <a:t>meadian</a:t>
          </a:r>
          <a:r>
            <a:rPr lang="en-US" sz="1500" kern="1200" dirty="0" smtClean="0"/>
            <a:t> methods , Normalizing Integer columns</a:t>
          </a:r>
          <a:endParaRPr lang="en-US" sz="1500" kern="1200" dirty="0"/>
        </a:p>
      </dsp:txBody>
      <dsp:txXfrm>
        <a:off x="5385" y="0"/>
        <a:ext cx="3673059" cy="1177036"/>
      </dsp:txXfrm>
    </dsp:sp>
    <dsp:sp modelId="{CB559D62-E50E-4D10-B1D5-B78374B1FD4A}">
      <dsp:nvSpPr>
        <dsp:cNvPr id="0" name=""/>
        <dsp:cNvSpPr/>
      </dsp:nvSpPr>
      <dsp:spPr>
        <a:xfrm>
          <a:off x="3164216" y="1839119"/>
          <a:ext cx="1028456" cy="0"/>
        </a:xfrm>
        <a:custGeom>
          <a:avLst/>
          <a:gdLst/>
          <a:ahLst/>
          <a:cxnLst/>
          <a:rect l="0" t="0" r="0" b="0"/>
          <a:pathLst>
            <a:path>
              <a:moveTo>
                <a:pt x="0" y="0"/>
              </a:moveTo>
              <a:lnTo>
                <a:pt x="1028456" y="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1841915" y="1250600"/>
          <a:ext cx="0" cy="367823"/>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1805133" y="1177036"/>
          <a:ext cx="73564" cy="73564"/>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4192673" y="1618424"/>
          <a:ext cx="2644602" cy="44138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533400">
            <a:lnSpc>
              <a:spcPct val="90000"/>
            </a:lnSpc>
            <a:spcBef>
              <a:spcPct val="0"/>
            </a:spcBef>
            <a:spcAft>
              <a:spcPct val="35000"/>
            </a:spcAft>
          </a:pPr>
          <a:r>
            <a:rPr lang="en-US" sz="1200" kern="1200" dirty="0" smtClean="0"/>
            <a:t>Graphs And Co-Relation</a:t>
          </a:r>
          <a:endParaRPr lang="en-US" sz="1200" kern="1200" dirty="0"/>
        </a:p>
      </dsp:txBody>
      <dsp:txXfrm>
        <a:off x="4471908" y="1665029"/>
        <a:ext cx="2086132" cy="348178"/>
      </dsp:txXfrm>
    </dsp:sp>
    <dsp:sp modelId="{821E9535-3955-41B1-B9EF-F7FB631B126B}">
      <dsp:nvSpPr>
        <dsp:cNvPr id="0" name=""/>
        <dsp:cNvSpPr/>
      </dsp:nvSpPr>
      <dsp:spPr>
        <a:xfrm>
          <a:off x="3678445" y="2501201"/>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t" anchorCtr="1">
          <a:noAutofit/>
        </a:bodyPr>
        <a:lstStyle/>
        <a:p>
          <a:pPr lvl="0" algn="ctr" defTabSz="666750">
            <a:lnSpc>
              <a:spcPct val="90000"/>
            </a:lnSpc>
            <a:spcBef>
              <a:spcPct val="0"/>
            </a:spcBef>
            <a:spcAft>
              <a:spcPct val="35000"/>
            </a:spcAft>
          </a:pPr>
          <a:r>
            <a:rPr lang="en-US" sz="1500" kern="1200" dirty="0" smtClean="0"/>
            <a:t>Visualizing using </a:t>
          </a:r>
          <a:r>
            <a:rPr lang="en-US" sz="1500" kern="1200" dirty="0" err="1" smtClean="0"/>
            <a:t>Piechart</a:t>
          </a:r>
          <a:r>
            <a:rPr lang="en-US" sz="1500" kern="1200" dirty="0" smtClean="0"/>
            <a:t> , </a:t>
          </a:r>
          <a:r>
            <a:rPr lang="en-US" sz="1500" kern="1200" dirty="0" err="1" smtClean="0"/>
            <a:t>BarGraph</a:t>
          </a:r>
          <a:r>
            <a:rPr lang="en-US" sz="1500" kern="1200" dirty="0" smtClean="0"/>
            <a:t> , </a:t>
          </a:r>
          <a:r>
            <a:rPr lang="en-US" sz="1500" kern="1200" dirty="0" err="1" smtClean="0"/>
            <a:t>ScatterPlot,Linegraph</a:t>
          </a:r>
          <a:r>
            <a:rPr lang="en-US" sz="1500" kern="1200" dirty="0" smtClean="0"/>
            <a:t> and </a:t>
          </a:r>
          <a:r>
            <a:rPr lang="en-US" sz="1500" kern="1200" dirty="0" err="1" smtClean="0"/>
            <a:t>corelating</a:t>
          </a:r>
          <a:r>
            <a:rPr lang="en-US" sz="1500" kern="1200" dirty="0" smtClean="0"/>
            <a:t> columns of cleaned and unclean data.</a:t>
          </a:r>
          <a:endParaRPr lang="en-US" sz="1500" kern="1200" dirty="0"/>
        </a:p>
      </dsp:txBody>
      <dsp:txXfrm>
        <a:off x="3678445" y="2501201"/>
        <a:ext cx="3673059" cy="1177036"/>
      </dsp:txXfrm>
    </dsp:sp>
    <dsp:sp modelId="{FF4C2F7C-ACD8-4135-B3F3-12B78B3A2A45}">
      <dsp:nvSpPr>
        <dsp:cNvPr id="0" name=""/>
        <dsp:cNvSpPr/>
      </dsp:nvSpPr>
      <dsp:spPr>
        <a:xfrm>
          <a:off x="6837276" y="1839119"/>
          <a:ext cx="1028456" cy="0"/>
        </a:xfrm>
        <a:custGeom>
          <a:avLst/>
          <a:gdLst/>
          <a:ahLst/>
          <a:cxnLst/>
          <a:rect l="0" t="0" r="0" b="0"/>
          <a:pathLst>
            <a:path>
              <a:moveTo>
                <a:pt x="0" y="0"/>
              </a:moveTo>
              <a:lnTo>
                <a:pt x="1028456" y="0"/>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5514974" y="2059813"/>
          <a:ext cx="0" cy="367823"/>
        </a:xfrm>
        <a:prstGeom prst="line">
          <a:avLst/>
        </a:prstGeom>
        <a:noFill/>
        <a:ln w="12700"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5478192" y="2427637"/>
          <a:ext cx="73564" cy="73564"/>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7865733" y="1618424"/>
          <a:ext cx="2644602" cy="441388"/>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666750">
            <a:lnSpc>
              <a:spcPct val="90000"/>
            </a:lnSpc>
            <a:spcBef>
              <a:spcPct val="0"/>
            </a:spcBef>
            <a:spcAft>
              <a:spcPct val="35000"/>
            </a:spcAft>
          </a:pPr>
          <a:r>
            <a:rPr lang="en-US" sz="1500" kern="1200" dirty="0" smtClean="0"/>
            <a:t>Hypothesis Testing</a:t>
          </a:r>
          <a:endParaRPr lang="en-US" sz="1500" kern="1200" dirty="0"/>
        </a:p>
      </dsp:txBody>
      <dsp:txXfrm rot="10800000">
        <a:off x="7954011" y="1618424"/>
        <a:ext cx="2556324" cy="441388"/>
      </dsp:txXfrm>
    </dsp:sp>
    <dsp:sp modelId="{C3DB419D-F96C-4963-B206-13676A2943F3}">
      <dsp:nvSpPr>
        <dsp:cNvPr id="0" name=""/>
        <dsp:cNvSpPr/>
      </dsp:nvSpPr>
      <dsp:spPr>
        <a:xfrm>
          <a:off x="7351504"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b" anchorCtr="1">
          <a:noAutofit/>
        </a:bodyPr>
        <a:lstStyle/>
        <a:p>
          <a:pPr lvl="0" algn="ctr" defTabSz="666750">
            <a:lnSpc>
              <a:spcPct val="90000"/>
            </a:lnSpc>
            <a:spcBef>
              <a:spcPct val="0"/>
            </a:spcBef>
            <a:spcAft>
              <a:spcPct val="35000"/>
            </a:spcAft>
          </a:pPr>
          <a:r>
            <a:rPr lang="en-US" sz="1500" kern="1200" dirty="0" smtClean="0"/>
            <a:t>Testing the hypothesis in varies ways. </a:t>
          </a:r>
          <a:endParaRPr lang="en-US" sz="1500" kern="1200" dirty="0"/>
        </a:p>
      </dsp:txBody>
      <dsp:txXfrm>
        <a:off x="7351504" y="0"/>
        <a:ext cx="3673059" cy="1177036"/>
      </dsp:txXfrm>
    </dsp:sp>
    <dsp:sp modelId="{8A9E5CF4-2F25-4BBC-A950-02A60473523B}">
      <dsp:nvSpPr>
        <dsp:cNvPr id="0" name=""/>
        <dsp:cNvSpPr/>
      </dsp:nvSpPr>
      <dsp:spPr>
        <a:xfrm>
          <a:off x="9188034" y="1250600"/>
          <a:ext cx="0" cy="367823"/>
        </a:xfrm>
        <a:prstGeom prst="line">
          <a:avLst/>
        </a:prstGeom>
        <a:noFill/>
        <a:ln w="12700"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9151252" y="1177036"/>
          <a:ext cx="73564" cy="73564"/>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type="homePlate" r:blip="" rot="180">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type="homePlate" r:blip="" rot="180">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parTxLTRAlign" val="ctr"/>
                <dgm:param type="parTxRTLAlign" val="ctr"/>
                <dgm:param type="txAnchorHorz" val="ctr"/>
                <dgm:param type="txAnchorVert" val="b"/>
              </dgm:alg>
            </dgm:if>
            <dgm:else name="Name88">
              <dgm:alg type="tx">
                <dgm:param type="parTxLTRAlign" val="ctr"/>
                <dgm:param type="parTxRTLAlign" val="ctr"/>
                <dgm:param type="txAnchorHorz" val="ctr"/>
                <dgm:param type="txAnchorVert" val="t"/>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srcNode" val="Parent1"/>
            <dgm:param type="dstNode" val="Parent1"/>
            <dgm:param type="dim" val="1D"/>
            <dgm:param type="endSty" val="noArr"/>
            <dgm:param type="begPts" val="midR"/>
            <dgm:param type="endPts" val="midL"/>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shk</a:t>
            </a:r>
            <a:endParaRPr lang="en-IN" dirty="0"/>
          </a:p>
        </p:txBody>
      </p:sp>
      <p:sp>
        <p:nvSpPr>
          <p:cNvPr id="4" name="Slide Number Placeholder 3"/>
          <p:cNvSpPr>
            <a:spLocks noGrp="1"/>
          </p:cNvSpPr>
          <p:nvPr>
            <p:ph type="sldNum" sz="quarter" idx="10"/>
          </p:nvPr>
        </p:nvSpPr>
        <p:spPr/>
        <p:txBody>
          <a:bodyPr/>
          <a:lstStyle/>
          <a:p>
            <a:fld id="{017142BC-A7BD-4276-975D-6351998F7C85}"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soijg</a:t>
            </a:r>
            <a:endParaRPr lang="en-IN" dirty="0"/>
          </a:p>
        </p:txBody>
      </p:sp>
      <p:sp>
        <p:nvSpPr>
          <p:cNvPr id="4" name="Slide Number Placeholder 3"/>
          <p:cNvSpPr>
            <a:spLocks noGrp="1"/>
          </p:cNvSpPr>
          <p:nvPr>
            <p:ph type="sldNum" sz="quarter" idx="10"/>
          </p:nvPr>
        </p:nvSpPr>
        <p:spPr/>
        <p:txBody>
          <a:bodyPr/>
          <a:lstStyle/>
          <a:p>
            <a:fld id="{017142BC-A7BD-4276-975D-6351998F7C85}"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smtClean="0"/>
              <a:t>kjs</a:t>
            </a:r>
            <a:endParaRPr lang="en-IN" dirty="0"/>
          </a:p>
        </p:txBody>
      </p:sp>
      <p:sp>
        <p:nvSpPr>
          <p:cNvPr id="4" name="Slide Number Placeholder 3"/>
          <p:cNvSpPr>
            <a:spLocks noGrp="1"/>
          </p:cNvSpPr>
          <p:nvPr>
            <p:ph type="sldNum" sz="quarter" idx="10"/>
          </p:nvPr>
        </p:nvSpPr>
        <p:spPr/>
        <p:txBody>
          <a:bodyPr/>
          <a:lstStyle/>
          <a:p>
            <a:fld id="{017142BC-A7BD-4276-975D-6351998F7C85}"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D61DFFBC-BDEB-417F-BF84-663A45C20646}"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8E2F9C0F-A549-4116-ADE7-EA08C05540C8}" type="datetime1">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34EBE59C-38C6-435B-909F-6BC5D2F90092}"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894B3F88-5DA5-47A3-A95A-FEF6AF43E84E}" type="datetime1">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0BB3716-29F6-49DE-A213-3937CA580F20}" type="datetime1">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09376EAD-3739-455C-929C-D58B69B73424}" type="datetime1">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20" indent="-30607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95" indent="-26987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60"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105" indent="-234315"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p:cNvSpPr>
            <a:spLocks noGrp="1" noRot="1" noChangeAspect="1" noMove="1" noResize="1" noEditPoints="1" noAdjustHandles="1" noChangeArrowheads="1" noChangeShapeType="1" noTextEdit="1"/>
          </p:cNvSpPr>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A circuit board digital representations with numbers and lines"/>
          <p:cNvPicPr>
            <a:picLocks noChangeAspect="1"/>
          </p:cNvPicPr>
          <p:nvPr/>
        </p:nvPicPr>
        <p:blipFill rotWithShape="1">
          <a:blip r:embed="rId1"/>
          <a:srcRect l="10509"/>
          <a:stretch>
            <a:fillRect/>
          </a:stretch>
        </p:blipFill>
        <p:spPr>
          <a:xfrm>
            <a:off x="446534" y="723899"/>
            <a:ext cx="7498616" cy="5676901"/>
          </a:xfrm>
          <a:prstGeom prst="rect">
            <a:avLst/>
          </a:prstGeom>
        </p:spPr>
      </p:pic>
      <p:sp>
        <p:nvSpPr>
          <p:cNvPr id="56" name="Rectangle 55"/>
          <p:cNvSpPr>
            <a:spLocks noGrp="1" noRot="1" noChangeAspect="1" noMove="1" noResize="1" noEditPoints="1" noAdjustHandles="1" noChangeArrowheads="1" noChangeShapeType="1" noTextEdit="1"/>
          </p:cNvSpPr>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296275" y="1419225"/>
            <a:ext cx="3081576" cy="2085869"/>
          </a:xfrm>
        </p:spPr>
        <p:txBody>
          <a:bodyPr>
            <a:normAutofit/>
          </a:bodyPr>
          <a:lstStyle/>
          <a:p>
            <a:r>
              <a:rPr lang="en-US" i="1" dirty="0" err="1" smtClean="0">
                <a:solidFill>
                  <a:srgbClr val="00B0F0"/>
                </a:solidFill>
              </a:rPr>
              <a:t>Fifa</a:t>
            </a:r>
            <a:r>
              <a:rPr lang="en-US" i="1" dirty="0" smtClean="0">
                <a:solidFill>
                  <a:srgbClr val="00B0F0"/>
                </a:solidFill>
              </a:rPr>
              <a:t> – 19 Analysis</a:t>
            </a:r>
            <a:endParaRPr lang="en-US" dirty="0">
              <a:solidFill>
                <a:srgbClr val="FFFFFF"/>
              </a:solidFill>
            </a:endParaRPr>
          </a:p>
        </p:txBody>
      </p:sp>
      <p:sp>
        <p:nvSpPr>
          <p:cNvPr id="3" name="Subtitle 2"/>
          <p:cNvSpPr>
            <a:spLocks noGrp="1"/>
          </p:cNvSpPr>
          <p:nvPr>
            <p:ph type="subTitle" idx="1"/>
          </p:nvPr>
        </p:nvSpPr>
        <p:spPr>
          <a:xfrm>
            <a:off x="8353019" y="4389015"/>
            <a:ext cx="3081576" cy="1733655"/>
          </a:xfrm>
        </p:spPr>
        <p:txBody>
          <a:bodyPr>
            <a:normAutofit/>
          </a:bodyPr>
          <a:lstStyle/>
          <a:p>
            <a:r>
              <a:rPr lang="en-US" dirty="0" smtClean="0">
                <a:solidFill>
                  <a:srgbClr val="EBEBEB"/>
                </a:solidFill>
              </a:rPr>
              <a:t>Done by: </a:t>
            </a:r>
            <a:endParaRPr lang="en-US" dirty="0">
              <a:solidFill>
                <a:schemeClr val="bg1"/>
              </a:solidFill>
            </a:endParaRPr>
          </a:p>
          <a:p>
            <a:r>
              <a:rPr lang="en-US" dirty="0" err="1" smtClean="0">
                <a:solidFill>
                  <a:schemeClr val="bg1"/>
                </a:solidFill>
              </a:rPr>
              <a:t>t.Sai</a:t>
            </a:r>
            <a:r>
              <a:rPr lang="en-US" dirty="0" smtClean="0">
                <a:solidFill>
                  <a:schemeClr val="bg1"/>
                </a:solidFill>
              </a:rPr>
              <a:t> </a:t>
            </a:r>
            <a:r>
              <a:rPr lang="en-US" dirty="0" err="1" smtClean="0">
                <a:solidFill>
                  <a:schemeClr val="bg1"/>
                </a:solidFill>
              </a:rPr>
              <a:t>rahul</a:t>
            </a:r>
            <a:r>
              <a:rPr lang="en-US" dirty="0" smtClean="0">
                <a:solidFill>
                  <a:srgbClr val="EBEBEB"/>
                </a:solidFill>
              </a:rPr>
              <a:t>(pes1201801232)</a:t>
            </a:r>
            <a:endParaRPr lang="en-US" dirty="0">
              <a:solidFill>
                <a:schemeClr val="bg1"/>
              </a:solidFill>
            </a:endParaRPr>
          </a:p>
          <a:p>
            <a:r>
              <a:rPr lang="en-US" dirty="0" err="1" smtClean="0">
                <a:solidFill>
                  <a:schemeClr val="bg1"/>
                </a:solidFill>
              </a:rPr>
              <a:t>Manohar</a:t>
            </a:r>
            <a:r>
              <a:rPr lang="en-US" dirty="0" smtClean="0">
                <a:solidFill>
                  <a:schemeClr val="bg1"/>
                </a:solidFill>
              </a:rPr>
              <a:t> (pes1201800382)</a:t>
            </a:r>
            <a:endParaRPr lang="en-US" dirty="0" smtClean="0">
              <a:solidFill>
                <a:schemeClr val="bg1"/>
              </a:solidFill>
            </a:endParaRPr>
          </a:p>
          <a:p>
            <a:r>
              <a:rPr lang="en-US" dirty="0" err="1" smtClean="0">
                <a:solidFill>
                  <a:schemeClr val="bg1"/>
                </a:solidFill>
              </a:rPr>
              <a:t>Rineeth</a:t>
            </a:r>
            <a:r>
              <a:rPr lang="en-US" dirty="0" smtClean="0">
                <a:solidFill>
                  <a:schemeClr val="bg1"/>
                </a:solidFill>
              </a:rPr>
              <a:t> (pes1201800179)</a:t>
            </a:r>
            <a:endParaRPr lang="en-US" dirty="0" smtClean="0">
              <a:solidFill>
                <a:srgbClr val="EBEBEB"/>
              </a:solidFill>
            </a:endParaRPr>
          </a:p>
        </p:txBody>
      </p:sp>
      <p:grpSp>
        <p:nvGrpSpPr>
          <p:cNvPr id="58" name="Group 57"/>
          <p:cNvGrpSpPr>
            <a:grpSpLocks noGrp="1" noRot="1" noChangeAspect="1" noMove="1" noResize="1" noUngrp="1"/>
          </p:cNvGrpSpPr>
          <p:nvPr/>
        </p:nvGrpSpPr>
        <p:grpSpPr>
          <a:xfrm>
            <a:off x="446534" y="453643"/>
            <a:ext cx="11298933" cy="98554"/>
            <a:chOff x="446534" y="453643"/>
            <a:chExt cx="11298933" cy="98554"/>
          </a:xfrm>
        </p:grpSpPr>
        <p:sp>
          <p:nvSpPr>
            <p:cNvPr id="59" name="Rectangle 5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 </a:t>
            </a:r>
            <a:r>
              <a:rPr lang="en-IN" dirty="0" smtClean="0"/>
              <a:t>(Line , scatter , box)</a:t>
            </a:r>
            <a:endParaRPr lang="en-IN" dirty="0"/>
          </a:p>
        </p:txBody>
      </p:sp>
      <p:pic>
        <p:nvPicPr>
          <p:cNvPr id="6146" name="Picture 2" descr="D:\Users\HP\Desktop\lin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8785" y="2070340"/>
            <a:ext cx="4261238" cy="2406769"/>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D:\Users\HP\Desktop\scat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354" y="2009955"/>
            <a:ext cx="4428466" cy="23463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Users\HP\Desktop\b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408" y="4356340"/>
            <a:ext cx="4124325" cy="2209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31343" y="6488668"/>
            <a:ext cx="856453" cy="369332"/>
          </a:xfrm>
          <a:prstGeom prst="rect">
            <a:avLst/>
          </a:prstGeom>
        </p:spPr>
        <p:txBody>
          <a:bodyPr wrap="none">
            <a:spAutoFit/>
          </a:bodyPr>
          <a:lstStyle/>
          <a:p>
            <a:r>
              <a:rPr lang="en-IN" dirty="0" smtClean="0"/>
              <a:t>Weight</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correlation</a:t>
            </a:r>
            <a:endParaRPr lang="en-IN" dirty="0"/>
          </a:p>
        </p:txBody>
      </p:sp>
      <p:pic>
        <p:nvPicPr>
          <p:cNvPr id="7170" name="Picture 2" descr="D:\Users\HP\Desktop\corr_clean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7250" y="2223278"/>
            <a:ext cx="3752850" cy="30670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Users\HP\Desktop\corr_unclea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191" y="2223278"/>
            <a:ext cx="4003915" cy="26678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32037" y="5461323"/>
            <a:ext cx="723275" cy="369332"/>
          </a:xfrm>
          <a:prstGeom prst="rect">
            <a:avLst/>
          </a:prstGeom>
        </p:spPr>
        <p:txBody>
          <a:bodyPr wrap="none">
            <a:spAutoFit/>
          </a:bodyPr>
          <a:lstStyle/>
          <a:p>
            <a:r>
              <a:rPr lang="en-IN" dirty="0" smtClean="0"/>
              <a:t>Clean</a:t>
            </a:r>
            <a:endParaRPr lang="en-IN" dirty="0"/>
          </a:p>
        </p:txBody>
      </p:sp>
      <p:sp>
        <p:nvSpPr>
          <p:cNvPr id="5" name="Rectangle 4"/>
          <p:cNvSpPr/>
          <p:nvPr/>
        </p:nvSpPr>
        <p:spPr>
          <a:xfrm>
            <a:off x="8078307" y="5290328"/>
            <a:ext cx="939681" cy="369332"/>
          </a:xfrm>
          <a:prstGeom prst="rect">
            <a:avLst/>
          </a:prstGeom>
        </p:spPr>
        <p:txBody>
          <a:bodyPr wrap="none">
            <a:spAutoFit/>
          </a:bodyPr>
          <a:lstStyle/>
          <a:p>
            <a:r>
              <a:rPr lang="en-IN" dirty="0" smtClean="0"/>
              <a:t>Unclean</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correlation</a:t>
            </a:r>
            <a:endParaRPr lang="en-IN" dirty="0"/>
          </a:p>
        </p:txBody>
      </p:sp>
      <p:pic>
        <p:nvPicPr>
          <p:cNvPr id="8194" name="Picture 2" descr="D:\Users\HP\Desktop\corr_clean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4453" y="1854679"/>
            <a:ext cx="5581292" cy="4433978"/>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Users\HP\Desktop\corr_unclea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5745" y="2041944"/>
            <a:ext cx="5935663" cy="4076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03461" y="6418855"/>
            <a:ext cx="723275" cy="369332"/>
          </a:xfrm>
          <a:prstGeom prst="rect">
            <a:avLst/>
          </a:prstGeom>
        </p:spPr>
        <p:txBody>
          <a:bodyPr wrap="none">
            <a:spAutoFit/>
          </a:bodyPr>
          <a:lstStyle/>
          <a:p>
            <a:r>
              <a:rPr lang="en-IN" dirty="0" smtClean="0"/>
              <a:t>Clean</a:t>
            </a:r>
            <a:endParaRPr lang="en-IN" dirty="0"/>
          </a:p>
        </p:txBody>
      </p:sp>
      <p:sp>
        <p:nvSpPr>
          <p:cNvPr id="5" name="Rectangle 4"/>
          <p:cNvSpPr/>
          <p:nvPr/>
        </p:nvSpPr>
        <p:spPr>
          <a:xfrm>
            <a:off x="8522477" y="6280833"/>
            <a:ext cx="939681" cy="369332"/>
          </a:xfrm>
          <a:prstGeom prst="rect">
            <a:avLst/>
          </a:prstGeom>
        </p:spPr>
        <p:txBody>
          <a:bodyPr wrap="none">
            <a:spAutoFit/>
          </a:bodyPr>
          <a:lstStyle/>
          <a:p>
            <a:r>
              <a:rPr lang="en-IN" dirty="0" smtClean="0"/>
              <a:t>Unclean</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Hypothesis testinG</a:t>
            </a:r>
            <a:endParaRPr lang="en-IN" dirty="0"/>
          </a:p>
        </p:txBody>
      </p:sp>
      <p:pic>
        <p:nvPicPr>
          <p:cNvPr id="9218" name="Picture 2" descr="D:\Users\HP\Desktop\Screenshot (3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706" y="2217439"/>
            <a:ext cx="7755147" cy="3475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566" y="719408"/>
            <a:ext cx="11029616" cy="1013800"/>
          </a:xfrm>
        </p:spPr>
        <p:txBody>
          <a:bodyPr/>
          <a:lstStyle/>
          <a:p>
            <a:endParaRPr lang="en-IN" dirty="0"/>
          </a:p>
        </p:txBody>
      </p:sp>
      <p:pic>
        <p:nvPicPr>
          <p:cNvPr id="10242" name="Picture 2" descr="D:\Users\HP\Desktop\Screenshot (3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45693" y="2173856"/>
            <a:ext cx="5964237" cy="3762375"/>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D:\Users\HP\Desktop\Screenshot (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16" y="2173856"/>
            <a:ext cx="5171265" cy="40504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a:t>
            </a:r>
            <a:endParaRPr lang="en-IN" dirty="0"/>
          </a:p>
        </p:txBody>
      </p:sp>
      <p:sp>
        <p:nvSpPr>
          <p:cNvPr id="4" name="Rectangle 3"/>
          <p:cNvSpPr/>
          <p:nvPr/>
        </p:nvSpPr>
        <p:spPr>
          <a:xfrm>
            <a:off x="710241" y="2694044"/>
            <a:ext cx="10616242" cy="2062103"/>
          </a:xfrm>
          <a:prstGeom prst="rect">
            <a:avLst/>
          </a:prstGeom>
        </p:spPr>
        <p:txBody>
          <a:bodyPr wrap="square">
            <a:spAutoFit/>
          </a:bodyPr>
          <a:lstStyle/>
          <a:p>
            <a:r>
              <a:rPr lang="en-US" sz="3200" dirty="0"/>
              <a:t>FIFA 19 is football </a:t>
            </a:r>
            <a:r>
              <a:rPr lang="en-US" sz="3200" dirty="0" smtClean="0"/>
              <a:t>simulation video </a:t>
            </a:r>
            <a:r>
              <a:rPr lang="en-US" sz="3200" dirty="0"/>
              <a:t>game developed by </a:t>
            </a:r>
            <a:r>
              <a:rPr lang="en-US" sz="3200" dirty="0" smtClean="0"/>
              <a:t>EA Vancouver </a:t>
            </a:r>
            <a:r>
              <a:rPr lang="en-US" sz="3200" dirty="0"/>
              <a:t>as part of </a:t>
            </a:r>
            <a:r>
              <a:rPr lang="en-US" sz="3200" dirty="0" smtClean="0"/>
              <a:t>Electronic Arts </a:t>
            </a:r>
            <a:r>
              <a:rPr lang="en-US" sz="3200" dirty="0"/>
              <a:t>FIFA series and played </a:t>
            </a:r>
            <a:r>
              <a:rPr lang="en-US" sz="3200" dirty="0" smtClean="0"/>
              <a:t>in Xbox </a:t>
            </a:r>
            <a:r>
              <a:rPr lang="en-US" sz="3200" dirty="0"/>
              <a:t>360, </a:t>
            </a:r>
            <a:r>
              <a:rPr lang="en-US" sz="3200" dirty="0" err="1"/>
              <a:t>Playstation</a:t>
            </a:r>
            <a:r>
              <a:rPr lang="en-US" sz="3200" dirty="0"/>
              <a:t> 3 and 4</a:t>
            </a:r>
            <a:r>
              <a:rPr lang="en-US" sz="3200" dirty="0" smtClean="0"/>
              <a:t>, </a:t>
            </a:r>
            <a:r>
              <a:rPr lang="en-IN" sz="3200" dirty="0" smtClean="0"/>
              <a:t>Microsoft windows.</a:t>
            </a:r>
            <a:r>
              <a:rPr lang="en-US" sz="3200" dirty="0" smtClean="0"/>
              <a:t>It </a:t>
            </a:r>
            <a:r>
              <a:rPr lang="en-US" sz="3200" dirty="0"/>
              <a:t>is widely played by the </a:t>
            </a:r>
            <a:r>
              <a:rPr lang="en-US" sz="3200" dirty="0" smtClean="0"/>
              <a:t>gaming and </a:t>
            </a:r>
            <a:r>
              <a:rPr lang="en-US" sz="3200" dirty="0"/>
              <a:t>football fans all over </a:t>
            </a:r>
            <a:r>
              <a:rPr lang="en-US" sz="3200" dirty="0" smtClean="0"/>
              <a:t>the </a:t>
            </a:r>
            <a:r>
              <a:rPr lang="en-IN" sz="3200" dirty="0" smtClean="0"/>
              <a:t>world</a:t>
            </a:r>
            <a:r>
              <a:rPr lang="en-IN" sz="3200" dirty="0"/>
              <a:t>.</a:t>
            </a:r>
            <a:endParaRPr lang="en-IN"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Scope :</a:t>
            </a:r>
            <a:endParaRPr lang="en-IN" dirty="0"/>
          </a:p>
        </p:txBody>
      </p:sp>
      <p:sp>
        <p:nvSpPr>
          <p:cNvPr id="4" name="Rectangle 3"/>
          <p:cNvSpPr/>
          <p:nvPr/>
        </p:nvSpPr>
        <p:spPr>
          <a:xfrm>
            <a:off x="465827" y="2636193"/>
            <a:ext cx="11335109" cy="2554545"/>
          </a:xfrm>
          <a:prstGeom prst="rect">
            <a:avLst/>
          </a:prstGeom>
        </p:spPr>
        <p:txBody>
          <a:bodyPr wrap="square">
            <a:spAutoFit/>
          </a:bodyPr>
          <a:lstStyle/>
          <a:p>
            <a:r>
              <a:rPr lang="en-IN" sz="3200" dirty="0"/>
              <a:t>The complete analysis </a:t>
            </a:r>
            <a:r>
              <a:rPr lang="en-IN" sz="3200" dirty="0" smtClean="0"/>
              <a:t>of </a:t>
            </a:r>
            <a:r>
              <a:rPr lang="en-US" sz="3200" dirty="0" smtClean="0"/>
              <a:t>involving each </a:t>
            </a:r>
            <a:r>
              <a:rPr lang="en-US" sz="3200" dirty="0"/>
              <a:t>and every player’s</a:t>
            </a:r>
            <a:endParaRPr lang="en-US" sz="3200" dirty="0"/>
          </a:p>
          <a:p>
            <a:r>
              <a:rPr lang="en-US" sz="3200" dirty="0"/>
              <a:t>stats useful for football </a:t>
            </a:r>
            <a:r>
              <a:rPr lang="en-US" sz="3200" dirty="0" err="1" smtClean="0"/>
              <a:t>gamer’s.Next</a:t>
            </a:r>
            <a:r>
              <a:rPr lang="en-US" sz="3200" dirty="0" smtClean="0"/>
              <a:t> </a:t>
            </a:r>
            <a:r>
              <a:rPr lang="en-US" sz="3200" dirty="0"/>
              <a:t>time when you wish to </a:t>
            </a:r>
            <a:r>
              <a:rPr lang="en-US" sz="3200" dirty="0" smtClean="0"/>
              <a:t>play FIFA </a:t>
            </a:r>
            <a:r>
              <a:rPr lang="en-US" sz="3200" dirty="0"/>
              <a:t>19, we will give you </a:t>
            </a:r>
            <a:r>
              <a:rPr lang="en-US" sz="3200" dirty="0" smtClean="0"/>
              <a:t>the </a:t>
            </a:r>
            <a:r>
              <a:rPr lang="en-IN" sz="3200" dirty="0" smtClean="0"/>
              <a:t>proper </a:t>
            </a:r>
            <a:r>
              <a:rPr lang="en-IN" sz="3200" dirty="0"/>
              <a:t>insights containing </a:t>
            </a:r>
            <a:r>
              <a:rPr lang="en-IN" sz="3200" dirty="0" smtClean="0"/>
              <a:t>which </a:t>
            </a:r>
            <a:r>
              <a:rPr lang="en-US" sz="3200" dirty="0" smtClean="0"/>
              <a:t>is </a:t>
            </a:r>
            <a:endParaRPr lang="en-US" sz="3200" dirty="0" smtClean="0"/>
          </a:p>
          <a:p>
            <a:r>
              <a:rPr lang="en-US" sz="3200" dirty="0" smtClean="0"/>
              <a:t>the </a:t>
            </a:r>
            <a:r>
              <a:rPr lang="en-US" sz="3200" dirty="0"/>
              <a:t>best team to choose </a:t>
            </a:r>
            <a:r>
              <a:rPr lang="en-US" sz="3200" dirty="0" smtClean="0"/>
              <a:t>and </a:t>
            </a:r>
            <a:r>
              <a:rPr lang="en-IN" sz="3200" dirty="0" smtClean="0"/>
              <a:t>quickest </a:t>
            </a:r>
            <a:r>
              <a:rPr lang="en-IN" sz="3200" dirty="0" err="1" smtClean="0"/>
              <a:t>players,strongest</a:t>
            </a:r>
            <a:endParaRPr lang="en-IN" sz="3200" dirty="0"/>
          </a:p>
          <a:p>
            <a:r>
              <a:rPr lang="en-IN" sz="3200" dirty="0"/>
              <a:t>defenders, best passer, </a:t>
            </a:r>
            <a:r>
              <a:rPr lang="en-IN" sz="3200" dirty="0" err="1" smtClean="0"/>
              <a:t>bestfinisher</a:t>
            </a:r>
            <a:r>
              <a:rPr lang="en-IN" sz="3200" dirty="0" smtClean="0"/>
              <a:t> </a:t>
            </a:r>
            <a:r>
              <a:rPr lang="en-IN" sz="3200" dirty="0"/>
              <a:t>etc.</a:t>
            </a:r>
            <a:endParaRPr lang="en-IN"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013800"/>
          </a:xfrm>
        </p:spPr>
        <p:txBody>
          <a:bodyPr>
            <a:normAutofit/>
          </a:bodyPr>
          <a:lstStyle/>
          <a:p>
            <a:r>
              <a:rPr lang="en-US" dirty="0" smtClean="0">
                <a:solidFill>
                  <a:srgbClr val="FFFEFF"/>
                </a:solidFill>
              </a:rPr>
              <a:t>Steps to </a:t>
            </a:r>
            <a:r>
              <a:rPr lang="en-US" dirty="0" err="1" smtClean="0">
                <a:solidFill>
                  <a:srgbClr val="FFFEFF"/>
                </a:solidFill>
              </a:rPr>
              <a:t>Analyse</a:t>
            </a:r>
            <a:r>
              <a:rPr lang="en-US" dirty="0" smtClean="0">
                <a:solidFill>
                  <a:srgbClr val="FFFEFF"/>
                </a:solidFill>
              </a:rPr>
              <a:t>  the data :</a:t>
            </a:r>
            <a:endParaRPr lang="en-US" dirty="0">
              <a:solidFill>
                <a:srgbClr val="FFFEFF"/>
              </a:solidFill>
            </a:endParaRPr>
          </a:p>
        </p:txBody>
      </p:sp>
      <p:graphicFrame>
        <p:nvGraphicFramePr>
          <p:cNvPr id="22" name="Content Placeholder 2" descr="Hexagon timeline SmartArt"/>
          <p:cNvGraphicFramePr/>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 the data :</a:t>
            </a:r>
            <a:endParaRPr lang="en-IN" dirty="0"/>
          </a:p>
        </p:txBody>
      </p:sp>
      <p:sp>
        <p:nvSpPr>
          <p:cNvPr id="9" name="Rectangle 8"/>
          <p:cNvSpPr/>
          <p:nvPr/>
        </p:nvSpPr>
        <p:spPr>
          <a:xfrm>
            <a:off x="523873" y="2023378"/>
            <a:ext cx="11182351" cy="369332"/>
          </a:xfrm>
          <a:prstGeom prst="rect">
            <a:avLst/>
          </a:prstGeom>
        </p:spPr>
        <p:txBody>
          <a:bodyPr wrap="square">
            <a:spAutoFit/>
          </a:bodyPr>
          <a:lstStyle/>
          <a:p>
            <a:r>
              <a:rPr lang="en-IN" dirty="0" smtClean="0"/>
              <a:t>Different ways of cleaning data :</a:t>
            </a:r>
            <a:endParaRPr lang="en-IN" dirty="0"/>
          </a:p>
        </p:txBody>
      </p:sp>
      <p:pic>
        <p:nvPicPr>
          <p:cNvPr id="3" name="Picture 2" descr="D:\Users\HP\Desktop\Screenshot (2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7687" y="2471738"/>
            <a:ext cx="5200650" cy="6381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D:\Users\HP\Desktop\Screenshot (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3" y="3256598"/>
            <a:ext cx="5095875" cy="619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Users\HP\Desktop\Screenshot (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87" y="4063365"/>
            <a:ext cx="548640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Users\HP\Desktop\Screenshot (3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3" y="4948238"/>
            <a:ext cx="5686427"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Users\HP\Desktop\Screenshot (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687" y="6019799"/>
            <a:ext cx="6122673" cy="7219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Normalizing the data :</a:t>
            </a:r>
            <a:endParaRPr lang="en-IN" dirty="0"/>
          </a:p>
        </p:txBody>
      </p:sp>
      <p:sp>
        <p:nvSpPr>
          <p:cNvPr id="3" name="Content Placeholder 2"/>
          <p:cNvSpPr>
            <a:spLocks noGrp="1"/>
          </p:cNvSpPr>
          <p:nvPr>
            <p:ph idx="1"/>
          </p:nvPr>
        </p:nvSpPr>
        <p:spPr>
          <a:xfrm>
            <a:off x="453390" y="2156460"/>
            <a:ext cx="11029615" cy="1120140"/>
          </a:xfrm>
        </p:spPr>
        <p:txBody>
          <a:bodyPr>
            <a:normAutofit/>
          </a:bodyPr>
          <a:lstStyle/>
          <a:p>
            <a:pPr marL="0" indent="0">
              <a:buNone/>
            </a:pPr>
            <a:r>
              <a:rPr lang="en-IN" dirty="0" smtClean="0"/>
              <a:t>Data has been standardized to z-scores of respective values and the mean is made zero and standard deviation as one.</a:t>
            </a:r>
            <a:endParaRPr lang="en-IN" dirty="0" smtClean="0"/>
          </a:p>
          <a:p>
            <a:pPr marL="0" indent="0">
              <a:buNone/>
            </a:pPr>
            <a:r>
              <a:rPr lang="en-IN" dirty="0" smtClean="0"/>
              <a:t>Few of the columns are skewed to right or left and cannot be normalized.</a:t>
            </a:r>
            <a:endParaRPr lang="en-IN" dirty="0"/>
          </a:p>
        </p:txBody>
      </p:sp>
      <p:pic>
        <p:nvPicPr>
          <p:cNvPr id="2050" name="Picture 2" descr="D:\Users\HP\Desktop\Screenshot (3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450" y="3563303"/>
            <a:ext cx="4850130" cy="2281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 distribution curves :</a:t>
            </a:r>
            <a:endParaRPr lang="en-IN" dirty="0"/>
          </a:p>
        </p:txBody>
      </p:sp>
      <p:pic>
        <p:nvPicPr>
          <p:cNvPr id="4" name="Picture 2" descr="D:\Users\HP\Desktop\normal_height (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9602" y="1798318"/>
            <a:ext cx="3576637" cy="228409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Users\HP\Desktop\normal_we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9863" y="1859530"/>
            <a:ext cx="3408997" cy="19373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97532" y="4292084"/>
            <a:ext cx="805029" cy="369332"/>
          </a:xfrm>
          <a:prstGeom prst="rect">
            <a:avLst/>
          </a:prstGeom>
        </p:spPr>
        <p:txBody>
          <a:bodyPr wrap="none">
            <a:spAutoFit/>
          </a:bodyPr>
          <a:lstStyle/>
          <a:p>
            <a:r>
              <a:rPr lang="en-IN" dirty="0" smtClean="0"/>
              <a:t>Height</a:t>
            </a:r>
            <a:endParaRPr lang="en-IN" dirty="0"/>
          </a:p>
        </p:txBody>
      </p:sp>
      <p:sp>
        <p:nvSpPr>
          <p:cNvPr id="6" name="Rectangle 5"/>
          <p:cNvSpPr/>
          <p:nvPr/>
        </p:nvSpPr>
        <p:spPr>
          <a:xfrm>
            <a:off x="7900433" y="3975854"/>
            <a:ext cx="856453" cy="369332"/>
          </a:xfrm>
          <a:prstGeom prst="rect">
            <a:avLst/>
          </a:prstGeom>
        </p:spPr>
        <p:txBody>
          <a:bodyPr wrap="none">
            <a:spAutoFit/>
          </a:bodyPr>
          <a:lstStyle/>
          <a:p>
            <a:r>
              <a:rPr lang="en-IN" dirty="0" smtClean="0"/>
              <a:t>Weight</a:t>
            </a:r>
            <a:endParaRPr lang="en-IN" dirty="0"/>
          </a:p>
        </p:txBody>
      </p:sp>
      <p:pic>
        <p:nvPicPr>
          <p:cNvPr id="3076" name="Picture 4" descr="D:\Users\HP\Desktop\normal_col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980" y="4029075"/>
            <a:ext cx="3743325" cy="2828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 (bar)</a:t>
            </a:r>
            <a:endParaRPr lang="en-IN" dirty="0"/>
          </a:p>
        </p:txBody>
      </p:sp>
      <p:pic>
        <p:nvPicPr>
          <p:cNvPr id="4098" name="Picture 2" descr="D:\Users\HP\Desktop\bar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234" y="1866900"/>
            <a:ext cx="5477510" cy="242792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Users\HP\Desktop\ba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386" y="1866900"/>
            <a:ext cx="4640581" cy="242792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Users\HP\Desktop\bar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936" y="4428119"/>
            <a:ext cx="4791973" cy="22824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 </a:t>
            </a:r>
            <a:r>
              <a:rPr lang="en-IN" dirty="0" smtClean="0"/>
              <a:t>(pie)</a:t>
            </a:r>
            <a:endParaRPr lang="en-IN" dirty="0"/>
          </a:p>
        </p:txBody>
      </p:sp>
      <p:pic>
        <p:nvPicPr>
          <p:cNvPr id="5122" name="Picture 2" descr="D:\Users\HP\Desktop\pi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3180" y="2245832"/>
            <a:ext cx="4457700" cy="414337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Users\HP\Desktop\pi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0656" y="2392932"/>
            <a:ext cx="3705225" cy="36766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45358" y="6315337"/>
            <a:ext cx="973343" cy="369332"/>
          </a:xfrm>
          <a:prstGeom prst="rect">
            <a:avLst/>
          </a:prstGeom>
        </p:spPr>
        <p:txBody>
          <a:bodyPr wrap="none">
            <a:spAutoFit/>
          </a:bodyPr>
          <a:lstStyle/>
          <a:p>
            <a:r>
              <a:rPr lang="en-IN" dirty="0" smtClean="0"/>
              <a:t>Age </a:t>
            </a:r>
            <a:r>
              <a:rPr lang="en-IN" dirty="0" err="1" smtClean="0"/>
              <a:t>vs</a:t>
            </a:r>
            <a:r>
              <a:rPr lang="en-IN" dirty="0" smtClean="0"/>
              <a:t> F</a:t>
            </a:r>
            <a:endParaRPr lang="en-IN" dirty="0"/>
          </a:p>
        </p:txBody>
      </p:sp>
      <p:sp>
        <p:nvSpPr>
          <p:cNvPr id="5" name="Rectangle 4"/>
          <p:cNvSpPr/>
          <p:nvPr/>
        </p:nvSpPr>
        <p:spPr>
          <a:xfrm>
            <a:off x="8582251" y="6204541"/>
            <a:ext cx="1342034" cy="369332"/>
          </a:xfrm>
          <a:prstGeom prst="rect">
            <a:avLst/>
          </a:prstGeom>
        </p:spPr>
        <p:txBody>
          <a:bodyPr wrap="none">
            <a:spAutoFit/>
          </a:bodyPr>
          <a:lstStyle/>
          <a:p>
            <a:r>
              <a:rPr lang="en-IN" dirty="0" smtClean="0"/>
              <a:t>Right </a:t>
            </a:r>
            <a:r>
              <a:rPr lang="en-IN" dirty="0" err="1" smtClean="0"/>
              <a:t>vs</a:t>
            </a:r>
            <a:r>
              <a:rPr lang="en-IN" dirty="0" smtClean="0"/>
              <a:t> Left</a:t>
            </a:r>
            <a:endParaRPr lang="en-IN" dirty="0"/>
          </a:p>
        </p:txBody>
      </p:sp>
    </p:spTree>
  </p:cSld>
  <p:clrMapOvr>
    <a:masterClrMapping/>
  </p:clrMapOvr>
</p:sld>
</file>

<file path=ppt/theme/theme1.xml><?xml version="1.0" encoding="utf-8"?>
<a:theme xmlns:a="http://schemas.openxmlformats.org/drawingml/2006/main" name="tf45205285">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tf45205285</Template>
  <TotalTime>0</TotalTime>
  <Words>1141</Words>
  <Application>WPS Presentation</Application>
  <PresentationFormat>Custom</PresentationFormat>
  <Paragraphs>61</Paragraphs>
  <Slides>14</Slides>
  <Notes>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SimSun</vt:lpstr>
      <vt:lpstr>Wingdings</vt:lpstr>
      <vt:lpstr>Wingdings 2</vt:lpstr>
      <vt:lpstr>Gill Sans MT</vt:lpstr>
      <vt:lpstr>Microsoft YaHei</vt:lpstr>
      <vt:lpstr>Arial Unicode MS</vt:lpstr>
      <vt:lpstr>Calibri</vt:lpstr>
      <vt:lpstr>tf45205285</vt:lpstr>
      <vt:lpstr>Fifa – 19 Analysis</vt:lpstr>
      <vt:lpstr>Introduction :</vt:lpstr>
      <vt:lpstr>Scope :</vt:lpstr>
      <vt:lpstr>Steps to Analyse  the data :</vt:lpstr>
      <vt:lpstr>Cleaning the data :</vt:lpstr>
      <vt:lpstr>Normalizing the data :</vt:lpstr>
      <vt:lpstr>Normal distribution curves :</vt:lpstr>
      <vt:lpstr>Visualization (bar)</vt:lpstr>
      <vt:lpstr>Visualization (pie)</vt:lpstr>
      <vt:lpstr>Visualization (Line , scatter , box)</vt:lpstr>
      <vt:lpstr>correlation</vt:lpstr>
      <vt:lpstr>correlation</vt:lpstr>
      <vt:lpstr>Hypothesis testing</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Rineeth</cp:lastModifiedBy>
  <cp:revision>3</cp:revision>
  <dcterms:created xsi:type="dcterms:W3CDTF">2019-11-18T13:01:00Z</dcterms:created>
  <dcterms:modified xsi:type="dcterms:W3CDTF">2019-11-22T17:01:09Z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1033-10.2.0.7646</vt:lpwstr>
  </property>
</Properties>
</file>